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4" r:id="rId2"/>
    <p:sldId id="275" r:id="rId3"/>
    <p:sldId id="276" r:id="rId4"/>
    <p:sldId id="283" r:id="rId5"/>
    <p:sldId id="284" r:id="rId6"/>
    <p:sldId id="285" r:id="rId7"/>
    <p:sldId id="286" r:id="rId8"/>
    <p:sldId id="287" r:id="rId9"/>
    <p:sldId id="288" r:id="rId10"/>
    <p:sldId id="289" r:id="rId11"/>
  </p:sldIdLst>
  <p:sldSz cx="12801600" cy="9601200" type="A3"/>
  <p:notesSz cx="9931400" cy="14414500"/>
  <p:defaultTextStyle>
    <a:defPPr>
      <a:defRPr lang="ru-RU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  <a:srgbClr val="C84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92" y="-84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4304381" cy="722101"/>
          </a:xfrm>
          <a:prstGeom prst="rect">
            <a:avLst/>
          </a:prstGeom>
        </p:spPr>
        <p:txBody>
          <a:bodyPr vert="horz" lIns="132664" tIns="66331" rIns="132664" bIns="66331" rtlCol="0"/>
          <a:lstStyle>
            <a:lvl1pPr algn="l">
              <a:defRPr sz="17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4703" y="4"/>
            <a:ext cx="4304381" cy="722101"/>
          </a:xfrm>
          <a:prstGeom prst="rect">
            <a:avLst/>
          </a:prstGeom>
        </p:spPr>
        <p:txBody>
          <a:bodyPr vert="horz" lIns="132664" tIns="66331" rIns="132664" bIns="66331" rtlCol="0"/>
          <a:lstStyle>
            <a:lvl1pPr algn="r">
              <a:defRPr sz="1700"/>
            </a:lvl1pPr>
          </a:lstStyle>
          <a:p>
            <a:fld id="{82042A21-D492-4ECC-98F4-1F340E9C1EE5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722438" y="1801813"/>
            <a:ext cx="6486525" cy="486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664" tIns="66331" rIns="132664" bIns="66331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3140" y="6936750"/>
            <a:ext cx="7945120" cy="5675939"/>
          </a:xfrm>
          <a:prstGeom prst="rect">
            <a:avLst/>
          </a:prstGeom>
        </p:spPr>
        <p:txBody>
          <a:bodyPr vert="horz" lIns="132664" tIns="66331" rIns="132664" bIns="66331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13692400"/>
            <a:ext cx="4304381" cy="722100"/>
          </a:xfrm>
          <a:prstGeom prst="rect">
            <a:avLst/>
          </a:prstGeom>
        </p:spPr>
        <p:txBody>
          <a:bodyPr vert="horz" lIns="132664" tIns="66331" rIns="132664" bIns="66331" rtlCol="0" anchor="b"/>
          <a:lstStyle>
            <a:lvl1pPr algn="l">
              <a:defRPr sz="17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4703" y="13692400"/>
            <a:ext cx="4304381" cy="722100"/>
          </a:xfrm>
          <a:prstGeom prst="rect">
            <a:avLst/>
          </a:prstGeom>
        </p:spPr>
        <p:txBody>
          <a:bodyPr vert="horz" lIns="132664" tIns="66331" rIns="132664" bIns="66331" rtlCol="0" anchor="b"/>
          <a:lstStyle>
            <a:lvl1pPr algn="r">
              <a:defRPr sz="1700"/>
            </a:lvl1pPr>
          </a:lstStyle>
          <a:p>
            <a:fld id="{E7EDF292-AA10-412D-9E22-085EA1B0C2D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5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719263" y="1801813"/>
            <a:ext cx="6492875" cy="486886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590592-A18A-4927-98B4-C4D369032D48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46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DF292-AA10-412D-9E22-085EA1B0C2D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770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DF292-AA10-412D-9E22-085EA1B0C2DD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77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DF292-AA10-412D-9E22-085EA1B0C2D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77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DF292-AA10-412D-9E22-085EA1B0C2D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37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120" y="2982596"/>
            <a:ext cx="10881360" cy="205803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74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9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281160" y="384494"/>
            <a:ext cx="2880360" cy="81921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40080" y="384494"/>
            <a:ext cx="8427720" cy="819213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5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9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1238" y="6169661"/>
            <a:ext cx="10881360" cy="1906905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81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51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0080" y="2149158"/>
            <a:ext cx="5656263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03036" y="2149158"/>
            <a:ext cx="5658485" cy="895667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03036" y="3044825"/>
            <a:ext cx="5658485" cy="5531803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45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9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1" y="382270"/>
            <a:ext cx="4211638" cy="16268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5070" y="382271"/>
            <a:ext cx="7156450" cy="8194358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0081" y="2009141"/>
            <a:ext cx="4211638" cy="656748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7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09203" y="7514273"/>
            <a:ext cx="7680960" cy="1126807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400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5D15A-A7F7-4BDD-BBBB-400CB9F911FB}" type="datetimeFigureOut">
              <a:rPr lang="ru-RU" smtClean="0"/>
              <a:pPr/>
              <a:t>24.06.2021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373880" y="8898891"/>
            <a:ext cx="40538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174480" y="8898891"/>
            <a:ext cx="2987040" cy="511175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3A6D-14BC-4481-8142-102CB6134F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51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6460" y="316055"/>
            <a:ext cx="10682339" cy="158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50170" tIns="75085" rIns="150170" bIns="75085"/>
          <a:lstStyle/>
          <a:p>
            <a:pPr>
              <a:defRPr/>
            </a:pPr>
            <a:r>
              <a:rPr lang="ru-RU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ПРАВИТЕЛЬСТВО </a:t>
            </a:r>
          </a:p>
          <a:p>
            <a:pPr>
              <a:defRPr/>
            </a:pPr>
            <a:r>
              <a:rPr lang="ru-RU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ТВЕРСКОЙ ОБЛАСТИ</a:t>
            </a:r>
            <a:endParaRPr lang="ru-RU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Содержимое 4"/>
          <p:cNvSpPr txBox="1">
            <a:spLocks/>
          </p:cNvSpPr>
          <p:nvPr/>
        </p:nvSpPr>
        <p:spPr>
          <a:xfrm>
            <a:off x="1049910" y="2582754"/>
            <a:ext cx="11001735" cy="2922804"/>
          </a:xfrm>
          <a:prstGeom prst="rect">
            <a:avLst/>
          </a:prstGeom>
        </p:spPr>
        <p:txBody>
          <a:bodyPr lIns="150170" tIns="75085" rIns="150170" bIns="75085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None/>
            </a:pPr>
            <a:r>
              <a:rPr lang="ru-RU" sz="5000" b="1" dirty="0">
                <a:latin typeface="Times New Roman" pitchFamily="18" charset="0"/>
                <a:cs typeface="Times New Roman" pitchFamily="18" charset="0"/>
              </a:rPr>
              <a:t>О земельных участках, предлагаемых для строительства областного военного комиссариата </a:t>
            </a:r>
            <a:endParaRPr lang="ru-RU" sz="17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879427" y="8114886"/>
            <a:ext cx="9342705" cy="84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50170" tIns="75085" rIns="150170" bIns="75085">
            <a:spAutoFit/>
          </a:bodyPr>
          <a:lstStyle/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24 </a:t>
            </a: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июня 2021 года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12302" y="266669"/>
            <a:ext cx="935406" cy="130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22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26"/>
          <p:cNvSpPr/>
          <p:nvPr/>
        </p:nvSpPr>
        <p:spPr>
          <a:xfrm>
            <a:off x="1423400" y="2441322"/>
            <a:ext cx="2030518" cy="719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448" tIns="56448" rIns="56448" bIns="56448" rtlCol="0" anchor="ctr" anchorCtr="0"/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hteck 30"/>
          <p:cNvSpPr/>
          <p:nvPr/>
        </p:nvSpPr>
        <p:spPr>
          <a:xfrm>
            <a:off x="3748708" y="7366243"/>
            <a:ext cx="2238422" cy="785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448" tIns="56448" rIns="56448" bIns="56448" rtlCol="0" anchor="ctr" anchorCtr="0"/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eck 54" descr="PresentationLoad.com"/>
          <p:cNvSpPr/>
          <p:nvPr/>
        </p:nvSpPr>
        <p:spPr>
          <a:xfrm>
            <a:off x="7408587" y="2206054"/>
            <a:ext cx="4821958" cy="377557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43378" tIns="71689" rIns="143378" bIns="71689"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Аукционы по продаже здания в  2017- 2019 гг. не состоялись в связи с отсутствием заявок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29"/>
          <p:cNvSpPr/>
          <p:nvPr/>
        </p:nvSpPr>
        <p:spPr>
          <a:xfrm>
            <a:off x="8639201" y="6051625"/>
            <a:ext cx="3552578" cy="921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896" tIns="112896" rIns="112896" bIns="225792" rtlCol="0" anchor="ctr" anchorCtr="0"/>
          <a:lstStyle/>
          <a:p>
            <a:pPr>
              <a:spcAft>
                <a:spcPts val="1254"/>
              </a:spcAft>
            </a:pPr>
            <a:endParaRPr lang="ru-RU" spc="47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98782"/>
              </p:ext>
            </p:extLst>
          </p:nvPr>
        </p:nvGraphicFramePr>
        <p:xfrm>
          <a:off x="1500153" y="6800864"/>
          <a:ext cx="10770316" cy="230355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17744"/>
                <a:gridCol w="8052572"/>
              </a:tblGrid>
              <a:tr h="881888">
                <a:tc gridSpan="2">
                  <a:txBody>
                    <a:bodyPr/>
                    <a:lstStyle/>
                    <a:p>
                      <a:pPr marL="0" indent="0" algn="ctr"/>
                      <a:r>
                        <a:rPr lang="ru-RU" sz="1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ЗДАНИЕ</a:t>
                      </a:r>
                      <a:endParaRPr lang="ru-RU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8016" marR="128016" marT="85344" marB="85344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795812">
                <a:tc>
                  <a:txBody>
                    <a:bodyPr/>
                    <a:lstStyle/>
                    <a:p>
                      <a:pPr marL="0" indent="0"/>
                      <a:r>
                        <a:rPr lang="ru-RU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Местонахождение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8016" marR="128016" marT="85344" marB="85344" anchor="ctr"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г. Тверь, ул. Индустриальная,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д. 11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128016" marR="128016" marT="85344" marB="85344" anchor="ctr"/>
                </a:tc>
              </a:tr>
              <a:tr h="625856">
                <a:tc>
                  <a:txBody>
                    <a:bodyPr/>
                    <a:lstStyle/>
                    <a:p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Площадь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8016" marR="128016" marT="85344" marB="85344"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объект -</a:t>
                      </a:r>
                      <a:r>
                        <a:rPr lang="ru-RU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1735,2 кв. м, земельный участок – 2607 кв.</a:t>
                      </a:r>
                      <a:r>
                        <a:rPr lang="ru-RU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м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28016" marR="128016" marT="85344" marB="85344" anchor="ctr"/>
                </a:tc>
              </a:tr>
            </a:tbl>
          </a:graphicData>
        </a:graphic>
      </p:graphicFrame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4" b="13214"/>
          <a:stretch/>
        </p:blipFill>
        <p:spPr>
          <a:xfrm>
            <a:off x="1491360" y="1773904"/>
            <a:ext cx="5462106" cy="46307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1686613" y="2640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39013" y="4164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91413" y="5688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86613" y="169465"/>
            <a:ext cx="108876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kern="0" dirty="0">
                <a:solidFill>
                  <a:srgbClr val="E6AF00"/>
                </a:solidFill>
                <a:latin typeface="Times New Roman" pitchFamily="18" charset="0"/>
                <a:cs typeface="Times New Roman" pitchFamily="18" charset="0"/>
              </a:rPr>
              <a:t>ЗЕМЕЛЬНЫЙ УЧАСТОК НА УЛ. ИНДУСТРИАЛЬНАЯ, ПРЕДЛАГАЕМЫЙ ДЛЯ РАЗМЕЩЕНИЯ  ВОЕНКОМАТА В Г. ТВЕРИ </a:t>
            </a:r>
            <a:endParaRPr lang="ru-RU" b="1" dirty="0">
              <a:solidFill>
                <a:srgbClr val="E6AF00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99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187962" y="2"/>
            <a:ext cx="13004645" cy="90486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83939" y="110143"/>
            <a:ext cx="10887610" cy="1680461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ЗЕМЕЛЬНЫЕ УЧАСТКИ НА МОСКОВСКОМ ШОССЕ, </a:t>
            </a:r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ПРЕДЛАГАЕМЫЕ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305645" y="4916574"/>
            <a:ext cx="556588" cy="21685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583938" y="4829492"/>
            <a:ext cx="11217661" cy="594624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just"/>
            <a:r>
              <a:rPr lang="ru-RU" sz="1400" b="1" dirty="0"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Земельный участок с кадастровым номером 69:40:0200069:134 площадью 8 890 кв. м, расположенный по адресу: Тверская область, город Тверь, Малые Перемерки, д. 41,  вид разрешенного использования – торговые центры (Торгово-развлекательные центры), зарегистрирован в собственность Тверской области;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        Земельный участок с кадастровым номером 69:40:0200069:135 площадью 14 100 кв. м, расположенный по адресу: Тверская область, город Тверь, Малые Перемерки, д. 41,  вид разрешенного использования – торговые центры (Торгово-развлекательные центры), зарегистрирован в собственность Тверской области;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        Земельный участок с кадастровым номером 69:40:0200069:136 площадью 49 565 кв. м, расположенный по адресу: Тверская область, город Тверь, Малые Перемерки, д. 41,  вид разрешенного использования – отсутствует, зарегистрирован в собственность Тверской области;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itchFamily="18" charset="0"/>
              </a:rPr>
              <a:t>        Земельный участок с кадастровым номером 69:40:0200069:139 площадью 12 305 кв. м, расположенный по адресу: Тверская область, Малые Перемерки, д. 41,  вид разрешенного использования – магазины, зарегистрирован в собственность Тверской области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1400" b="1" u="sng" dirty="0" smtClean="0">
                <a:latin typeface="Times New Roman" pitchFamily="18" charset="0"/>
                <a:cs typeface="Times New Roman" pitchFamily="18" charset="0"/>
              </a:rPr>
              <a:t>Ограничения </a:t>
            </a:r>
            <a:r>
              <a:rPr lang="ru-RU" sz="1400" b="1" u="sng" dirty="0">
                <a:latin typeface="Times New Roman" pitchFamily="18" charset="0"/>
                <a:cs typeface="Times New Roman" pitchFamily="18" charset="0"/>
              </a:rPr>
              <a:t>(обременения):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Объекты культурного наследия  отсутствуют.</a:t>
            </a:r>
          </a:p>
          <a:p>
            <a:pPr marL="240030" indent="-240030">
              <a:buFontTx/>
              <a:buChar char="-"/>
            </a:pP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Ограничения 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параметров строительства  объектов охранными зонами и защитными зонами объектов культурного наследия не установлены.</a:t>
            </a:r>
            <a:endParaRPr lang="ru-RU" sz="1400" b="1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400" b="1" u="sng" dirty="0">
                <a:latin typeface="Times New Roman" pitchFamily="18" charset="0"/>
                <a:cs typeface="Times New Roman" pitchFamily="18" charset="0"/>
              </a:rPr>
              <a:t>В соответствии с генеральным планом – зона озелененных территорий общего </a:t>
            </a:r>
            <a:r>
              <a:rPr lang="ru-RU" sz="1400" b="1" u="sng" dirty="0" smtClean="0">
                <a:latin typeface="Times New Roman" pitchFamily="18" charset="0"/>
                <a:cs typeface="Times New Roman" pitchFamily="18" charset="0"/>
              </a:rPr>
              <a:t>пользования, (в настоящее время вносятся изменения в генплан -  в целях изменения функциональной  зоны на многофункциональную </a:t>
            </a:r>
            <a:r>
              <a:rPr lang="ru-RU" sz="1400" b="1" u="sng" dirty="0">
                <a:latin typeface="Times New Roman" pitchFamily="18" charset="0"/>
                <a:cs typeface="Times New Roman" pitchFamily="18" charset="0"/>
              </a:rPr>
              <a:t>общественно </a:t>
            </a:r>
            <a:r>
              <a:rPr lang="ru-RU" sz="1400" b="1" u="sng" dirty="0" smtClean="0">
                <a:latin typeface="Times New Roman" pitchFamily="18" charset="0"/>
                <a:cs typeface="Times New Roman" pitchFamily="18" charset="0"/>
              </a:rPr>
              <a:t>деловую)</a:t>
            </a:r>
            <a:endParaRPr lang="ru-RU" sz="1400" b="1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В соответствии с ПЗЗ – Р1-2 зона озелененных территорий общего пользования, расположенных вне территорий исторически сложившегося района центральной части города.</a:t>
            </a:r>
          </a:p>
          <a:p>
            <a:pPr marL="240030" indent="-240030">
              <a:buFontTx/>
              <a:buChar char="-"/>
            </a:pP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Подключение 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к сетям теплоснабжения отсутствует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40030" indent="-240030">
              <a:buFontTx/>
              <a:buChar char="-"/>
            </a:pP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Подключение к сетям водоснабжения – максимальная нагрузка в объеме 50 м3/сутки (выдавалось для вертолетной площадки).</a:t>
            </a:r>
            <a:endParaRPr lang="ru-RU" sz="14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Сети МУП «</a:t>
            </a:r>
            <a:r>
              <a:rPr lang="ru-RU" sz="1400" u="sng" dirty="0" err="1">
                <a:latin typeface="Times New Roman" pitchFamily="18" charset="0"/>
                <a:cs typeface="Times New Roman" pitchFamily="18" charset="0"/>
              </a:rPr>
              <a:t>Тверьгорэлектро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находятся на большом удалении от источников питания. Предлагает рассмотреть размещение объекта на земельном участке с кадастровым </a:t>
            </a:r>
            <a:r>
              <a:rPr lang="ru-RU" sz="1400" u="sng" smtClean="0">
                <a:latin typeface="Times New Roman" pitchFamily="18" charset="0"/>
                <a:cs typeface="Times New Roman" pitchFamily="18" charset="0"/>
              </a:rPr>
              <a:t>номером 69:40:0200069:139. 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Расстояние от 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электрических 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сетей МУП 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400" u="sng" dirty="0" err="1">
                <a:latin typeface="Times New Roman" pitchFamily="18" charset="0"/>
                <a:cs typeface="Times New Roman" pitchFamily="18" charset="0"/>
              </a:rPr>
              <a:t>Тверьгорэлектро</a:t>
            </a: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»  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от границ данного участка до электрических сетей 250 м.»</a:t>
            </a:r>
            <a:endParaRPr lang="ru-RU" sz="14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endParaRPr lang="ru-RU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/>
            <a:endParaRPr lang="ru-RU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/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05645" y="6633904"/>
            <a:ext cx="556588" cy="21685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pic>
        <p:nvPicPr>
          <p:cNvPr id="8194" name="Picture 2" descr="C:\Users\RadchenkoYG\Desktop\Картинки\Военкоматы\Вертолетные площадк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2409" y="950373"/>
            <a:ext cx="8036567" cy="3897522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1305645" y="5516159"/>
            <a:ext cx="556588" cy="21685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470427" y="6236346"/>
            <a:ext cx="10840528" cy="344709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400" b="1" dirty="0">
                <a:latin typeface="Times New Roman" panose="02020603050405020304" pitchFamily="18" charset="0"/>
                <a:cs typeface="Times New Roman" pitchFamily="18" charset="0"/>
              </a:rPr>
              <a:t>          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305645" y="6189393"/>
            <a:ext cx="556588" cy="21685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99982" y="199993"/>
            <a:ext cx="935406" cy="130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18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1" y="-19170"/>
            <a:ext cx="1408519" cy="1776263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187962" y="2"/>
            <a:ext cx="13004645" cy="90486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86613" y="2640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00180" y="199994"/>
            <a:ext cx="10701412" cy="90486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cs typeface="Times New Roman" pitchFamily="18" charset="0"/>
              </a:rPr>
              <a:t>ЗЕМЕЛЬНЫЕ УЧАСТКИ НА МОСКОВСКОМ ШОССЕ, ПРЕДЛАГАЕМЫЕ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93" y="1500165"/>
            <a:ext cx="10001320" cy="676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7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187962" y="2"/>
            <a:ext cx="13004645" cy="90486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86613" y="264097"/>
            <a:ext cx="10887610" cy="1680461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ЗЕМЕЛЬНЫЙ УЧАСТОК НА ПРОСПЕКТЕ ЧАЙКОВСКОГО, </a:t>
            </a:r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100233" y="6003759"/>
            <a:ext cx="556588" cy="2168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199492" y="7284946"/>
            <a:ext cx="10346164" cy="344709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just"/>
            <a:r>
              <a:rPr lang="ru-RU" sz="1400" b="1" dirty="0">
                <a:latin typeface="Times New Roman" panose="02020603050405020304" pitchFamily="18" charset="0"/>
                <a:cs typeface="Times New Roman" pitchFamily="18" charset="0"/>
              </a:rPr>
              <a:t>        </a:t>
            </a:r>
            <a:endParaRPr lang="ru-RU" sz="1500" b="1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0232" y="6200785"/>
            <a:ext cx="9401241" cy="360099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itchFamily="18" charset="0"/>
              </a:rPr>
              <a:t>            </a:t>
            </a:r>
            <a:endParaRPr lang="ru-RU" sz="1500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150238" y="5989716"/>
            <a:ext cx="10395416" cy="1437317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Земельный участок, с кадастровым номером 69:40:0400075:482 площадью  3 583 кв.м, расположенный по адресу:                       г. Тверь,  пр. Чайковского, с видом разрешенного использования – под проектирование и строительство многофункционального центра, </a:t>
            </a:r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относится к земельным участкам до разграничения, предоставлен Комитетом по управлению имуществом Тверской области в аренду ООО «ТОТ+» , сроком с 03.12.2012 по 25.04.2018.</a:t>
            </a:r>
          </a:p>
          <a:p>
            <a:r>
              <a:rPr lang="ru-RU" sz="1400" b="1" u="sng" dirty="0">
                <a:latin typeface="Times New Roman" panose="02020603050405020304" pitchFamily="18" charset="0"/>
                <a:cs typeface="Times New Roman" pitchFamily="18" charset="0"/>
              </a:rPr>
              <a:t>Директор -  </a:t>
            </a:r>
            <a:r>
              <a:rPr lang="ru-RU" sz="1400" b="1" u="sng" dirty="0" err="1">
                <a:latin typeface="Times New Roman" panose="02020603050405020304" pitchFamily="18" charset="0"/>
                <a:cs typeface="Times New Roman" pitchFamily="18" charset="0"/>
              </a:rPr>
              <a:t>Сливчикова</a:t>
            </a:r>
            <a:r>
              <a:rPr lang="ru-RU" sz="1400" b="1" u="sng" dirty="0">
                <a:latin typeface="Times New Roman" panose="02020603050405020304" pitchFamily="18" charset="0"/>
                <a:cs typeface="Times New Roman" pitchFamily="18" charset="0"/>
              </a:rPr>
              <a:t> Н.А., учредители – Горячев А.И., Ромашова О.Г., Бакунин В.Ю. </a:t>
            </a:r>
          </a:p>
          <a:p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RadchenkoYG\Desktop\Картинки\Военкоматы\Чайковского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8526" y="1179114"/>
            <a:ext cx="8737856" cy="4783029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2155992" y="7218868"/>
            <a:ext cx="10091857" cy="2945422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400" b="1" u="sng" dirty="0">
                <a:latin typeface="Times New Roman" pitchFamily="18" charset="0"/>
                <a:cs typeface="Times New Roman" pitchFamily="18" charset="0"/>
              </a:rPr>
              <a:t>Ограничения (обременения):</a:t>
            </a:r>
          </a:p>
          <a:p>
            <a:pPr algn="just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В границах земельного участка расположен выявленный объект культурного наследия</a:t>
            </a:r>
          </a:p>
          <a:p>
            <a:pPr algn="just"/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- Земельный участок расположен в зоне регулирования застройки и хозяйственной деятельности. На данной территории необходимо провести благоустройство берега р. Лазурь. Новое строительство разрешается высотой до 18 м с условием использования при проектировании проектов и аналогов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XVIII – XIX </a:t>
            </a:r>
            <a:r>
              <a:rPr lang="ru-RU" sz="1400" dirty="0" err="1">
                <a:latin typeface="Times New Roman" pitchFamily="18" charset="0"/>
                <a:cs typeface="Times New Roman" pitchFamily="18" charset="0"/>
              </a:rPr>
              <a:t>вв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 для формирования структуры фасадов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В соответствии с генеральным планом – зона озелененных территорий общего пользования (</a:t>
            </a:r>
            <a:r>
              <a:rPr lang="ru-RU" sz="1400" u="sng" dirty="0" err="1">
                <a:latin typeface="Times New Roman" panose="02020603050405020304" pitchFamily="18" charset="0"/>
                <a:cs typeface="Times New Roman" pitchFamily="18" charset="0"/>
              </a:rPr>
              <a:t>подзона</a:t>
            </a:r>
            <a:r>
              <a:rPr lang="ru-RU" sz="1400" u="sng" dirty="0">
                <a:latin typeface="Times New Roman" panose="02020603050405020304" pitchFamily="18" charset="0"/>
                <a:cs typeface="Times New Roman" pitchFamily="18" charset="0"/>
              </a:rPr>
              <a:t> центра)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anose="02020603050405020304" pitchFamily="18" charset="0"/>
                <a:cs typeface="Times New Roman" pitchFamily="18" charset="0"/>
              </a:rPr>
              <a:t>В соответствии с ПЗЗ Р1-1 зона озелененных территорий  специального назначения, расположенных на территории исторически-сложившихся районов центральной части города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anose="02020603050405020304" pitchFamily="18" charset="0"/>
                <a:cs typeface="Times New Roman" pitchFamily="18" charset="0"/>
              </a:rPr>
              <a:t>Подключение к сетям электроснабжения возможно.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anose="02020603050405020304" pitchFamily="18" charset="0"/>
                <a:cs typeface="Times New Roman" pitchFamily="18" charset="0"/>
              </a:rPr>
              <a:t>Подключение к сетям теплоснабжения возможно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itchFamily="18" charset="0"/>
              </a:rPr>
              <a:t>.</a:t>
            </a:r>
          </a:p>
          <a:p>
            <a:pPr marL="240030" indent="-240030">
              <a:buFontTx/>
              <a:buChar char="-"/>
            </a:pPr>
            <a:r>
              <a:rPr lang="ru-RU" sz="1400" u="sng" dirty="0">
                <a:latin typeface="Times New Roman" pitchFamily="18" charset="0"/>
                <a:cs typeface="Times New Roman" pitchFamily="18" charset="0"/>
              </a:rPr>
              <a:t>Подключение к сетям водоснабжения – максимальная нагрузка в объеме </a:t>
            </a:r>
            <a:r>
              <a:rPr lang="ru-RU" sz="1400" u="sng" dirty="0" smtClean="0">
                <a:latin typeface="Times New Roman" pitchFamily="18" charset="0"/>
                <a:cs typeface="Times New Roman" pitchFamily="18" charset="0"/>
              </a:rPr>
              <a:t>10 м3/сутки.</a:t>
            </a:r>
            <a:endParaRPr lang="ru-RU" sz="14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endParaRPr lang="ru-RU" sz="14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endParaRPr lang="ru-RU" sz="1500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96529" y="2113194"/>
            <a:ext cx="2047242" cy="375487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«Олимп»</a:t>
            </a:r>
          </a:p>
        </p:txBody>
      </p:sp>
      <p:sp>
        <p:nvSpPr>
          <p:cNvPr id="18" name="TextBox 17"/>
          <p:cNvSpPr txBox="1"/>
          <p:nvPr/>
        </p:nvSpPr>
        <p:spPr>
          <a:xfrm rot="6288489">
            <a:off x="5320151" y="4082029"/>
            <a:ext cx="2047242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«Парадиз»</a:t>
            </a:r>
          </a:p>
        </p:txBody>
      </p:sp>
      <p:sp>
        <p:nvSpPr>
          <p:cNvPr id="7" name="TextBox 6"/>
          <p:cNvSpPr txBox="1"/>
          <p:nvPr/>
        </p:nvSpPr>
        <p:spPr>
          <a:xfrm rot="745607">
            <a:off x="6273595" y="2254035"/>
            <a:ext cx="1760737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ПАО «Сбербанк»</a:t>
            </a:r>
          </a:p>
        </p:txBody>
      </p:sp>
      <p:sp>
        <p:nvSpPr>
          <p:cNvPr id="9" name="TextBox 8"/>
          <p:cNvSpPr txBox="1"/>
          <p:nvPr/>
        </p:nvSpPr>
        <p:spPr>
          <a:xfrm rot="17169422">
            <a:off x="4674405" y="4251555"/>
            <a:ext cx="2026118" cy="347942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Земли квартала</a:t>
            </a: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686613" y="2640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00153" y="300007"/>
            <a:ext cx="10901439" cy="90486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cs typeface="Times New Roman" pitchFamily="18" charset="0"/>
              </a:rPr>
              <a:t>ЗЕМЕЛЬНЫЙ УЧАСТОК НА ПРОСПЕКТЕ ЧАЙКОВСКОГО, 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</p:txBody>
      </p:sp>
      <p:pic>
        <p:nvPicPr>
          <p:cNvPr id="6146" name="Picture 2" descr="C:\Users\RadchenkoYG\Desktop\Картинки\Военкоматы\Чайковского яндекс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166" y="1300138"/>
            <a:ext cx="10501386" cy="6923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212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187962" y="2"/>
            <a:ext cx="13004645" cy="90486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86613" y="264097"/>
            <a:ext cx="10887610" cy="1680461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ЗЕМЕЛЬНЫЙ УЧАСТОК НА УЛ. БАТАЛОВА, </a:t>
            </a:r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864507" y="5849730"/>
            <a:ext cx="556588" cy="2168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247090" y="7233640"/>
            <a:ext cx="10346164" cy="344709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just"/>
            <a:r>
              <a:rPr lang="ru-RU" sz="1400" b="1" dirty="0">
                <a:latin typeface="Times New Roman" panose="02020603050405020304" pitchFamily="18" charset="0"/>
                <a:cs typeface="Times New Roman" pitchFamily="18" charset="0"/>
              </a:rPr>
              <a:t>        </a:t>
            </a:r>
            <a:endParaRPr lang="ru-RU" sz="1500" b="1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0232" y="6200785"/>
            <a:ext cx="9401241" cy="360099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itchFamily="18" charset="0"/>
              </a:rPr>
              <a:t>            </a:t>
            </a:r>
            <a:endParaRPr lang="ru-RU" sz="1500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952763" y="5791190"/>
            <a:ext cx="5773370" cy="3930307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           Земельный участок, с кадастровым номером 69:40:0300004:1 площадью  186 268 </a:t>
            </a:r>
            <a:r>
              <a:rPr lang="ru-RU" sz="1300" dirty="0" err="1" smtClean="0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300" dirty="0" smtClean="0">
                <a:latin typeface="Times New Roman" pitchFamily="18" charset="0"/>
                <a:cs typeface="Times New Roman" pitchFamily="18" charset="0"/>
              </a:rPr>
              <a:t>, расположенный по адресу: г. Тверь,  ул. Баталова, д. 10, с видом разрешенного использования – для строительства военного городка, зарегистрирован в собственность Российской Федерации и предоставлен в постоянное (бессрочное) пользование ФГКУ «Центральная территориальное управление имущественных отношений» Минобороны РФ . На земельном участке расположены нежилые здания.</a:t>
            </a:r>
          </a:p>
          <a:p>
            <a:pPr algn="just"/>
            <a:r>
              <a:rPr lang="ru-RU" sz="1300" b="1" u="sng" dirty="0" smtClean="0">
                <a:latin typeface="Times New Roman" pitchFamily="18" charset="0"/>
                <a:cs typeface="Times New Roman" pitchFamily="18" charset="0"/>
              </a:rPr>
              <a:t>Ограничения (обременения):</a:t>
            </a: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Объекты культурного наследия  отсутствуют.</a:t>
            </a: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 Ограничения параметров строительства  объектов охранными зонами и защитными зонами объектов культурного наследия не установлены.</a:t>
            </a: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В соответствии с генеральным планом – зона режимных объектов</a:t>
            </a: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В соответствии с ПЗЗ – СНЗ зона режимных объектов</a:t>
            </a:r>
          </a:p>
          <a:p>
            <a:pPr marL="240030" indent="-240030">
              <a:buFontTx/>
              <a:buChar char="-"/>
            </a:pPr>
            <a:r>
              <a:rPr lang="ru-RU" sz="1300" u="sng" dirty="0">
                <a:latin typeface="Times New Roman" pitchFamily="18" charset="0"/>
                <a:cs typeface="Times New Roman" pitchFamily="18" charset="0"/>
              </a:rPr>
              <a:t>Сети МУП «</a:t>
            </a:r>
            <a:r>
              <a:rPr lang="ru-RU" sz="1300" u="sng" dirty="0" err="1">
                <a:latin typeface="Times New Roman" pitchFamily="18" charset="0"/>
                <a:cs typeface="Times New Roman" pitchFamily="18" charset="0"/>
              </a:rPr>
              <a:t>Тверьгорэлектро</a:t>
            </a:r>
            <a:r>
              <a:rPr lang="ru-RU" sz="1300" u="sng" dirty="0">
                <a:latin typeface="Times New Roman" pitchFamily="18" charset="0"/>
                <a:cs typeface="Times New Roman" pitchFamily="18" charset="0"/>
              </a:rPr>
              <a:t>» отсутствуют, ближайшие сети – АО «</a:t>
            </a:r>
            <a:r>
              <a:rPr lang="ru-RU" sz="1300" u="sng" dirty="0" err="1">
                <a:latin typeface="Times New Roman" pitchFamily="18" charset="0"/>
                <a:cs typeface="Times New Roman" pitchFamily="18" charset="0"/>
              </a:rPr>
              <a:t>Оборонэнерго</a:t>
            </a:r>
            <a:r>
              <a:rPr lang="ru-RU" sz="1300" u="sng" dirty="0">
                <a:latin typeface="Times New Roman" pitchFamily="18" charset="0"/>
                <a:cs typeface="Times New Roman" pitchFamily="18" charset="0"/>
              </a:rPr>
              <a:t>».</a:t>
            </a:r>
            <a:endParaRPr lang="ru-RU" sz="13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Возможность подключения к сетям теплоснабжения отсутствует.</a:t>
            </a:r>
          </a:p>
          <a:p>
            <a:pPr marL="240030" indent="-240030">
              <a:buFontTx/>
              <a:buChar char="-"/>
            </a:pPr>
            <a:r>
              <a:rPr lang="ru-RU" sz="1300" u="sng" dirty="0" smtClean="0">
                <a:latin typeface="Times New Roman" pitchFamily="18" charset="0"/>
                <a:cs typeface="Times New Roman" pitchFamily="18" charset="0"/>
              </a:rPr>
              <a:t>Подключение к сетям водоснабжения – максимальная нагрузка в объеме 10 м3/сутки.</a:t>
            </a:r>
          </a:p>
          <a:p>
            <a:pPr marL="240030" indent="-240030">
              <a:buFontTx/>
              <a:buChar char="-"/>
            </a:pPr>
            <a:endParaRPr lang="ru-RU" sz="1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31" y="1187282"/>
            <a:ext cx="6991370" cy="456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8671" y="5742693"/>
            <a:ext cx="5242182" cy="5038302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Земельный участок, с кадастровым номером 69:40:0300347:3021 площадью  25 602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, расположенный по адресу: г. Тверь,  вид разрешенного использования – для иных видов использования, характерных для населенных пунктов, зарегистрирован в 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государственную 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собственность 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Тверской области. </a:t>
            </a:r>
          </a:p>
          <a:p>
            <a:endParaRPr lang="ru-RU" sz="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Земельный участок, с кадастровым номером 69:40:0300347:70 площадью  17 595,8 </a:t>
            </a:r>
            <a:r>
              <a:rPr lang="ru-RU" sz="1200" dirty="0" err="1">
                <a:latin typeface="Times New Roman" pitchFamily="18" charset="0"/>
                <a:cs typeface="Times New Roman" pitchFamily="18" charset="0"/>
              </a:rPr>
              <a:t>кв.м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, расположенный по адресу: г. Тверь,  вид разрешенного использования – не установлен, зарегистрирован в 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государственную  </a:t>
            </a:r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собственность </a:t>
            </a:r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Тверской области.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200" b="1" u="sng" dirty="0">
                <a:latin typeface="Times New Roman" pitchFamily="18" charset="0"/>
                <a:cs typeface="Times New Roman" pitchFamily="18" charset="0"/>
              </a:rPr>
              <a:t>Ограничения (обременения):</a:t>
            </a:r>
          </a:p>
          <a:p>
            <a:pPr marL="240030" indent="-240030">
              <a:buFontTx/>
              <a:buChar char="-"/>
            </a:pP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Объекты культурного наследия  отсутствуют.</a:t>
            </a:r>
          </a:p>
          <a:p>
            <a:pPr marL="240030" indent="-240030">
              <a:buFontTx/>
              <a:buChar char="-"/>
            </a:pP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 Ограничения параметров строительства  объектов охранными зонами и защитными зонами объектов культурного наследия не установлены.</a:t>
            </a:r>
          </a:p>
          <a:p>
            <a:pPr marL="240030" indent="-240030">
              <a:buFontTx/>
              <a:buChar char="-"/>
            </a:pP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В соответствии с генеральным планом – зона озелененных территорий общего </a:t>
            </a:r>
            <a:r>
              <a:rPr lang="ru-RU" sz="1200" u="sng" dirty="0" smtClean="0">
                <a:latin typeface="Times New Roman" pitchFamily="18" charset="0"/>
                <a:cs typeface="Times New Roman" pitchFamily="18" charset="0"/>
              </a:rPr>
              <a:t>пользования.</a:t>
            </a:r>
            <a:endParaRPr lang="ru-RU" sz="12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В соответствии с ПЗЗ – </a:t>
            </a:r>
            <a:r>
              <a:rPr lang="ru-RU" sz="1200" u="sng" dirty="0" smtClean="0">
                <a:latin typeface="Times New Roman" pitchFamily="18" charset="0"/>
                <a:cs typeface="Times New Roman" pitchFamily="18" charset="0"/>
              </a:rPr>
              <a:t>Р1-2 зона </a:t>
            </a: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озелененных территорий общего </a:t>
            </a:r>
            <a:r>
              <a:rPr lang="ru-RU" sz="1200" u="sng" dirty="0" smtClean="0">
                <a:latin typeface="Times New Roman" pitchFamily="18" charset="0"/>
                <a:cs typeface="Times New Roman" pitchFamily="18" charset="0"/>
              </a:rPr>
              <a:t>пользования.</a:t>
            </a:r>
            <a:endParaRPr lang="ru-RU" sz="12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200" u="sng" dirty="0" smtClean="0">
                <a:latin typeface="Times New Roman" pitchFamily="18" charset="0"/>
                <a:cs typeface="Times New Roman" pitchFamily="18" charset="0"/>
              </a:rPr>
              <a:t>Подключение </a:t>
            </a: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к сетям электроснабжения возможно</a:t>
            </a:r>
            <a:r>
              <a:rPr lang="ru-RU" sz="1200" u="sng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40030" indent="-240030">
              <a:buFontTx/>
              <a:buChar char="-"/>
            </a:pPr>
            <a:r>
              <a:rPr lang="ru-RU" sz="1200" u="sng" dirty="0">
                <a:latin typeface="Times New Roman" pitchFamily="18" charset="0"/>
                <a:cs typeface="Times New Roman" pitchFamily="18" charset="0"/>
              </a:rPr>
              <a:t>Подключение к сетям водоснабжения – максимальная нагрузка в объеме 10 м3/сутки.</a:t>
            </a:r>
          </a:p>
          <a:p>
            <a:pPr marL="240030" indent="-240030">
              <a:buFontTx/>
              <a:buChar char="-"/>
            </a:pPr>
            <a:endParaRPr lang="ru-RU" sz="1200" u="sng" dirty="0">
              <a:latin typeface="Times New Roman" pitchFamily="18" charset="0"/>
              <a:cs typeface="Times New Roman" pitchFamily="18" charset="0"/>
            </a:endParaRPr>
          </a:p>
          <a:p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endParaRPr lang="ru-RU" sz="1200" dirty="0">
              <a:latin typeface="Times New Roman" pitchFamily="18" charset="0"/>
              <a:cs typeface="Times New Roman" pitchFamily="18" charset="0"/>
            </a:endParaRPr>
          </a:p>
          <a:p>
            <a:endParaRPr lang="ru-RU" sz="1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08320" y="5799312"/>
            <a:ext cx="556588" cy="216853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408520" y="6816825"/>
            <a:ext cx="556588" cy="216853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5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96529" y="2113194"/>
            <a:ext cx="2047242" cy="375487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«Олимп»</a:t>
            </a:r>
          </a:p>
        </p:txBody>
      </p:sp>
      <p:sp>
        <p:nvSpPr>
          <p:cNvPr id="18" name="TextBox 17"/>
          <p:cNvSpPr txBox="1"/>
          <p:nvPr/>
        </p:nvSpPr>
        <p:spPr>
          <a:xfrm rot="6288489">
            <a:off x="5320151" y="4082029"/>
            <a:ext cx="2047242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«Парадиз»</a:t>
            </a:r>
          </a:p>
        </p:txBody>
      </p:sp>
      <p:sp>
        <p:nvSpPr>
          <p:cNvPr id="7" name="TextBox 6"/>
          <p:cNvSpPr txBox="1"/>
          <p:nvPr/>
        </p:nvSpPr>
        <p:spPr>
          <a:xfrm rot="745607">
            <a:off x="6273595" y="2254035"/>
            <a:ext cx="1760737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ПАО «Сбербанк»</a:t>
            </a:r>
          </a:p>
        </p:txBody>
      </p:sp>
      <p:sp>
        <p:nvSpPr>
          <p:cNvPr id="9" name="TextBox 8"/>
          <p:cNvSpPr txBox="1"/>
          <p:nvPr/>
        </p:nvSpPr>
        <p:spPr>
          <a:xfrm rot="17169422">
            <a:off x="4674405" y="4251555"/>
            <a:ext cx="2026118" cy="347942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Земли квартала</a:t>
            </a: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686613" y="2640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00153" y="300007"/>
            <a:ext cx="10901439" cy="90486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cs typeface="Times New Roman" pitchFamily="18" charset="0"/>
              </a:rPr>
              <a:t>ЗЕМЕЛЬНЫЙ УЧАСТОК НА УЛ. БАТАЛОВА, 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62" y="1757093"/>
            <a:ext cx="9731467" cy="639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12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187962" y="2"/>
            <a:ext cx="13004645" cy="90486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86613" y="264097"/>
            <a:ext cx="10887610" cy="1680461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ЗЕМЕЛЬНЫЙ УЧАСТОК НА УЛ. ИНДУСТРИАЛЬНАЯ, </a:t>
            </a:r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171419" y="6600837"/>
            <a:ext cx="556588" cy="216853"/>
          </a:xfrm>
          <a:prstGeom prst="rect">
            <a:avLst/>
          </a:prstGeom>
          <a:solidFill>
            <a:srgbClr val="FF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16" tIns="64008" rIns="128016" bIns="64008"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199492" y="7284946"/>
            <a:ext cx="10346164" cy="344709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 algn="just"/>
            <a:r>
              <a:rPr lang="ru-RU" sz="1400" b="1" dirty="0">
                <a:latin typeface="Times New Roman" panose="02020603050405020304" pitchFamily="18" charset="0"/>
                <a:cs typeface="Times New Roman" pitchFamily="18" charset="0"/>
              </a:rPr>
              <a:t>        </a:t>
            </a:r>
            <a:endParaRPr lang="ru-RU" sz="1500" b="1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00232" y="6200785"/>
            <a:ext cx="9401241" cy="360099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itchFamily="18" charset="0"/>
              </a:rPr>
              <a:t>            </a:t>
            </a:r>
            <a:endParaRPr lang="ru-RU" sz="1500" u="sng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200246" y="7500956"/>
            <a:ext cx="9101201" cy="2499146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just"/>
            <a:r>
              <a:rPr lang="ru-RU" sz="1500" b="1" u="sng" dirty="0">
                <a:latin typeface="Times New Roman" pitchFamily="18" charset="0"/>
                <a:cs typeface="Times New Roman" pitchFamily="18" charset="0"/>
              </a:rPr>
              <a:t>Ограничения (обременения):</a:t>
            </a:r>
          </a:p>
          <a:p>
            <a:pPr marL="240030" indent="-240030">
              <a:buFontTx/>
              <a:buChar char="-"/>
            </a:pPr>
            <a:r>
              <a:rPr lang="ru-RU" sz="1500" u="sng" dirty="0">
                <a:latin typeface="Times New Roman" pitchFamily="18" charset="0"/>
                <a:cs typeface="Times New Roman" pitchFamily="18" charset="0"/>
              </a:rPr>
              <a:t>Объекты культурного наследия  отсутствуют.</a:t>
            </a:r>
          </a:p>
          <a:p>
            <a:pPr marL="240030" indent="-240030">
              <a:buFontTx/>
              <a:buChar char="-"/>
            </a:pPr>
            <a:r>
              <a:rPr lang="ru-RU" sz="1500" u="sng" dirty="0">
                <a:latin typeface="Times New Roman" pitchFamily="18" charset="0"/>
                <a:cs typeface="Times New Roman" pitchFamily="18" charset="0"/>
              </a:rPr>
              <a:t>Ограничения параметров строительства  объектов охранными зонами и защитными зонами объектов культурного наследия не установлены.</a:t>
            </a:r>
          </a:p>
          <a:p>
            <a:pPr marL="240030" indent="-240030">
              <a:buFontTx/>
              <a:buChar char="-"/>
            </a:pPr>
            <a:r>
              <a:rPr lang="ru-RU" sz="1500" u="sng" dirty="0">
                <a:latin typeface="Times New Roman" pitchFamily="18" charset="0"/>
                <a:cs typeface="Times New Roman" pitchFamily="18" charset="0"/>
              </a:rPr>
              <a:t>В соответствии с генеральным планом – зона образования и просвещения</a:t>
            </a:r>
          </a:p>
          <a:p>
            <a:pPr marL="240030" indent="-240030">
              <a:buFontTx/>
              <a:buChar char="-"/>
            </a:pPr>
            <a:r>
              <a:rPr lang="ru-RU" sz="1500" u="sng" dirty="0">
                <a:latin typeface="Times New Roman" pitchFamily="18" charset="0"/>
                <a:cs typeface="Times New Roman" pitchFamily="18" charset="0"/>
              </a:rPr>
              <a:t>В соответствии с ПЗЗ зона образования и просвещения</a:t>
            </a:r>
          </a:p>
          <a:p>
            <a:pPr marL="240030" indent="-240030">
              <a:buFontTx/>
              <a:buChar char="-"/>
            </a:pP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Сети МУП «</a:t>
            </a:r>
            <a:r>
              <a:rPr lang="ru-RU" sz="1600" u="sng" dirty="0" err="1" smtClean="0">
                <a:latin typeface="Times New Roman" pitchFamily="18" charset="0"/>
                <a:cs typeface="Times New Roman" pitchFamily="18" charset="0"/>
              </a:rPr>
              <a:t>Тверьгорэлектро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» отсутствуют, ближайшие сети – АО «</a:t>
            </a:r>
            <a:r>
              <a:rPr lang="ru-RU" sz="1600" u="sng" dirty="0" err="1" smtClean="0">
                <a:latin typeface="Times New Roman" pitchFamily="18" charset="0"/>
                <a:cs typeface="Times New Roman" pitchFamily="18" charset="0"/>
              </a:rPr>
              <a:t>Оборонэнерго</a:t>
            </a: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marL="240030" indent="-240030">
              <a:buFontTx/>
              <a:buChar char="-"/>
            </a:pPr>
            <a:r>
              <a:rPr lang="ru-RU" sz="1600" u="sng" dirty="0">
                <a:latin typeface="Times New Roman" pitchFamily="18" charset="0"/>
                <a:cs typeface="Times New Roman" pitchFamily="18" charset="0"/>
              </a:rPr>
              <a:t> Подключение к сетям водоснабжения – максимальная нагрузка в объеме 10 м3/сутки.</a:t>
            </a:r>
          </a:p>
          <a:p>
            <a:pPr marL="240030" indent="-240030">
              <a:buFontTx/>
              <a:buChar char="-"/>
            </a:pPr>
            <a:endParaRPr lang="ru-RU" sz="1600" u="sng" dirty="0">
              <a:latin typeface="Times New Roman" pitchFamily="18" charset="0"/>
              <a:cs typeface="Times New Roman" pitchFamily="18" charset="0"/>
            </a:endParaRPr>
          </a:p>
          <a:p>
            <a:pPr marL="240030" indent="-240030">
              <a:buFontTx/>
              <a:buChar char="-"/>
            </a:pPr>
            <a:r>
              <a:rPr lang="ru-RU" sz="1600" u="sng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6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15642" r="8434" b="7625"/>
          <a:stretch/>
        </p:blipFill>
        <p:spPr>
          <a:xfrm>
            <a:off x="2500285" y="1200125"/>
            <a:ext cx="8501122" cy="513130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400272" y="6600837"/>
            <a:ext cx="9948389" cy="82176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r>
              <a:rPr lang="ru-RU" sz="1500" b="1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Земельный участок с кадастровым номером 69:40:0200008:20  площадью 2607 кв.м, расположенный по адресу</a:t>
            </a:r>
            <a:r>
              <a:rPr lang="ru-RU" sz="1500" dirty="0" smtClean="0">
                <a:latin typeface="Times New Roman" pitchFamily="18" charset="0"/>
                <a:cs typeface="Times New Roman" pitchFamily="18" charset="0"/>
              </a:rPr>
              <a:t>:                                        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г. Тверь, ул. Индустриальная, д. 11, зарегистрирован в государственную собственность Тверской области, в настоящее время свободен от прав третьих лиц, с видом разрешенного использования  - «под плавательный бассейн».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35055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96529" y="2113194"/>
            <a:ext cx="2047242" cy="375487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«Олимп»</a:t>
            </a:r>
          </a:p>
        </p:txBody>
      </p:sp>
      <p:sp>
        <p:nvSpPr>
          <p:cNvPr id="18" name="TextBox 17"/>
          <p:cNvSpPr txBox="1"/>
          <p:nvPr/>
        </p:nvSpPr>
        <p:spPr>
          <a:xfrm rot="6288489">
            <a:off x="5320151" y="4082029"/>
            <a:ext cx="2047242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ТЦ «Парадиз»</a:t>
            </a:r>
          </a:p>
        </p:txBody>
      </p:sp>
      <p:sp>
        <p:nvSpPr>
          <p:cNvPr id="7" name="TextBox 6"/>
          <p:cNvSpPr txBox="1"/>
          <p:nvPr/>
        </p:nvSpPr>
        <p:spPr>
          <a:xfrm rot="745607">
            <a:off x="6273595" y="2254035"/>
            <a:ext cx="1760737" cy="328104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3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ПАО «Сбербанк»</a:t>
            </a:r>
          </a:p>
        </p:txBody>
      </p:sp>
      <p:sp>
        <p:nvSpPr>
          <p:cNvPr id="9" name="TextBox 8"/>
          <p:cNvSpPr txBox="1"/>
          <p:nvPr/>
        </p:nvSpPr>
        <p:spPr>
          <a:xfrm rot="17169422">
            <a:off x="4674405" y="4251555"/>
            <a:ext cx="2026118" cy="347942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ru-RU" sz="1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Земли квартала</a:t>
            </a: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64743" y="62474"/>
            <a:ext cx="1343777" cy="1694619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686613" y="264097"/>
            <a:ext cx="10887610" cy="904863"/>
          </a:xfrm>
          <a:prstGeom prst="rect">
            <a:avLst/>
          </a:prstGeom>
          <a:ln>
            <a:noFill/>
          </a:ln>
          <a:effectLst/>
        </p:spPr>
        <p:txBody>
          <a:bodyPr wrap="square" lIns="128016" tIns="64008" rIns="128016" bIns="64008">
            <a:spAutoFit/>
          </a:bodyPr>
          <a:lstStyle/>
          <a:p>
            <a:pPr algn="just">
              <a:defRPr/>
            </a:pPr>
            <a:endParaRPr lang="ru-RU" b="1" kern="0" dirty="0">
              <a:solidFill>
                <a:srgbClr val="D2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just">
              <a:defRPr/>
            </a:pPr>
            <a:endParaRPr lang="ru-RU" kern="0" dirty="0">
              <a:solidFill>
                <a:srgbClr val="DEA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500153" y="300007"/>
            <a:ext cx="10901439" cy="904863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/>
          <a:p>
            <a:pPr algn="ctr"/>
            <a:r>
              <a:rPr lang="ru-RU" b="1" kern="0" dirty="0" smtClean="0">
                <a:solidFill>
                  <a:srgbClr val="E6AF00"/>
                </a:solidFill>
                <a:latin typeface="Times New Roman" pitchFamily="18" charset="0"/>
                <a:cs typeface="Times New Roman" pitchFamily="18" charset="0"/>
              </a:rPr>
              <a:t>ЗЕМЕЛЬНЫЙ УЧАСТОК НА УЛ. ИНДУСТРИАЛЬНАЯ, ПРЕДЛАГАЕМЫЙ ДЛЯ РАЗМЕЩЕНИЯ  ВОЕНКОМАТА В Г. ТВЕРИ </a:t>
            </a:r>
            <a:endParaRPr lang="ru-RU" b="1" dirty="0" smtClean="0">
              <a:solidFill>
                <a:srgbClr val="E6AF00"/>
              </a:solidFill>
              <a:latin typeface="Times New Roman"/>
              <a:ea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67" y="1373019"/>
            <a:ext cx="9065612" cy="748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1288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1179</Words>
  <Application>Microsoft Office PowerPoint</Application>
  <PresentationFormat>A3 (297x420 мм)</PresentationFormat>
  <Paragraphs>100</Paragraphs>
  <Slides>10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КУИТО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151</cp:revision>
  <cp:lastPrinted>2021-06-24T10:53:13Z</cp:lastPrinted>
  <dcterms:created xsi:type="dcterms:W3CDTF">2019-03-06T09:20:06Z</dcterms:created>
  <dcterms:modified xsi:type="dcterms:W3CDTF">2021-06-24T13:49:14Z</dcterms:modified>
</cp:coreProperties>
</file>